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sldIdLst>
    <p:sldId id="256" r:id="rId2"/>
    <p:sldId id="261" r:id="rId3"/>
    <p:sldId id="257" r:id="rId4"/>
    <p:sldId id="258" r:id="rId5"/>
    <p:sldId id="260" r:id="rId6"/>
    <p:sldId id="264" r:id="rId7"/>
    <p:sldId id="262" r:id="rId8"/>
    <p:sldId id="266" r:id="rId9"/>
    <p:sldId id="267" r:id="rId10"/>
    <p:sldId id="268"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y Atkins" initials="RA" lastIdx="3" clrIdx="0">
    <p:extLst>
      <p:ext uri="{19B8F6BF-5375-455C-9EA6-DF929625EA0E}">
        <p15:presenceInfo xmlns:p15="http://schemas.microsoft.com/office/powerpoint/2012/main" userId="bdc3f76891f94f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05DB4D0-5CC8-4C64-8A6B-4CFB0F145008}" type="datetimeFigureOut">
              <a:rPr lang="en-US" smtClean="0"/>
              <a:t>3/28/2021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D46EF28-B048-44D2-915E-925BD939E250}" type="slidenum">
              <a:rPr lang="en-US" smtClean="0"/>
              <a:t>‹#›</a:t>
            </a:fld>
            <a:endParaRPr lang="en-US"/>
          </a:p>
        </p:txBody>
      </p:sp>
    </p:spTree>
    <p:extLst>
      <p:ext uri="{BB962C8B-B14F-4D97-AF65-F5344CB8AC3E}">
        <p14:creationId xmlns:p14="http://schemas.microsoft.com/office/powerpoint/2010/main" val="88779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3/28/2021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230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3/28/2021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989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3/28/2021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625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126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3/28/2021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2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3/28/2021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693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3/28/2021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14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3/28/2021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844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3/28/2021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977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3/28/2021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6132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3/28/2021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849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3/28/2021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7426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 descr="Mount Rushmore on a sunny day">
            <a:extLst>
              <a:ext uri="{FF2B5EF4-FFF2-40B4-BE49-F238E27FC236}">
                <a16:creationId xmlns:a16="http://schemas.microsoft.com/office/drawing/2014/main" id="{9DC949C3-B025-44F5-8B54-43D8862909EF}"/>
              </a:ext>
            </a:extLst>
          </p:cNvPr>
          <p:cNvPicPr>
            <a:picLocks noChangeAspect="1"/>
          </p:cNvPicPr>
          <p:nvPr/>
        </p:nvPicPr>
        <p:blipFill rotWithShape="1">
          <a:blip r:embed="rId2">
            <a:alphaModFix amt="35000"/>
          </a:blip>
          <a:srcRect b="16045"/>
          <a:stretch/>
        </p:blipFill>
        <p:spPr>
          <a:xfrm>
            <a:off x="20" y="0"/>
            <a:ext cx="12191980" cy="6857990"/>
          </a:xfrm>
          <a:prstGeom prst="rect">
            <a:avLst/>
          </a:prstGeom>
        </p:spPr>
      </p:pic>
      <p:sp>
        <p:nvSpPr>
          <p:cNvPr id="2" name="Title 1">
            <a:extLst>
              <a:ext uri="{FF2B5EF4-FFF2-40B4-BE49-F238E27FC236}">
                <a16:creationId xmlns:a16="http://schemas.microsoft.com/office/drawing/2014/main" id="{9E240EE7-8867-4855-8873-5108C3584524}"/>
              </a:ext>
            </a:extLst>
          </p:cNvPr>
          <p:cNvSpPr>
            <a:spLocks noGrp="1"/>
          </p:cNvSpPr>
          <p:nvPr>
            <p:ph type="ctrTitle"/>
          </p:nvPr>
        </p:nvSpPr>
        <p:spPr>
          <a:xfrm>
            <a:off x="1207658" y="1298714"/>
            <a:ext cx="9948022" cy="1249970"/>
          </a:xfrm>
        </p:spPr>
        <p:txBody>
          <a:bodyPr>
            <a:normAutofit/>
          </a:bodyPr>
          <a:lstStyle/>
          <a:p>
            <a:r>
              <a:rPr lang="en-US" sz="7200" dirty="0">
                <a:solidFill>
                  <a:srgbClr val="FFFFFF"/>
                </a:solidFill>
              </a:rPr>
              <a:t>GOV. PAUL HAMILTON</a:t>
            </a:r>
          </a:p>
        </p:txBody>
      </p:sp>
      <p:sp>
        <p:nvSpPr>
          <p:cNvPr id="3" name="Subtitle 2">
            <a:extLst>
              <a:ext uri="{FF2B5EF4-FFF2-40B4-BE49-F238E27FC236}">
                <a16:creationId xmlns:a16="http://schemas.microsoft.com/office/drawing/2014/main" id="{77C1638F-2AAD-4937-BF5A-7AD6B1480409}"/>
              </a:ext>
            </a:extLst>
          </p:cNvPr>
          <p:cNvSpPr>
            <a:spLocks noGrp="1"/>
          </p:cNvSpPr>
          <p:nvPr>
            <p:ph type="subTitle" idx="1"/>
          </p:nvPr>
        </p:nvSpPr>
        <p:spPr>
          <a:xfrm>
            <a:off x="1207658" y="2796209"/>
            <a:ext cx="9950792" cy="3737113"/>
          </a:xfrm>
        </p:spPr>
        <p:txBody>
          <a:bodyPr>
            <a:normAutofit fontScale="92500" lnSpcReduction="10000"/>
          </a:bodyPr>
          <a:lstStyle/>
          <a:p>
            <a:r>
              <a:rPr lang="en-US" dirty="0">
                <a:solidFill>
                  <a:srgbClr val="FFFFFF"/>
                </a:solidFill>
              </a:rPr>
              <a:t>Who was he and why do we HONOR HIM?</a:t>
            </a:r>
          </a:p>
          <a:p>
            <a:endParaRPr lang="en-US" dirty="0">
              <a:solidFill>
                <a:srgbClr val="FFFFFF"/>
              </a:solidFill>
            </a:endParaRPr>
          </a:p>
          <a:p>
            <a:pPr algn="ctr"/>
            <a:endParaRPr lang="en-US" sz="1900" dirty="0">
              <a:solidFill>
                <a:srgbClr val="FFFFFF"/>
              </a:solidFill>
            </a:endParaRPr>
          </a:p>
          <a:p>
            <a:pPr algn="ctr"/>
            <a:endParaRPr lang="en-US" sz="1900" dirty="0">
              <a:solidFill>
                <a:srgbClr val="FFFFFF"/>
              </a:solidFill>
            </a:endParaRPr>
          </a:p>
          <a:p>
            <a:pPr algn="ctr"/>
            <a:r>
              <a:rPr lang="en-US" sz="2600" b="1" dirty="0">
                <a:solidFill>
                  <a:srgbClr val="FFFFFF"/>
                </a:solidFill>
              </a:rPr>
              <a:t>B. </a:t>
            </a:r>
            <a:r>
              <a:rPr lang="en-US" sz="2600" b="1">
                <a:solidFill>
                  <a:srgbClr val="FFFFFF"/>
                </a:solidFill>
              </a:rPr>
              <a:t>RANDOLPH ATKINS</a:t>
            </a:r>
            <a:endParaRPr lang="en-US" sz="1900" dirty="0">
              <a:solidFill>
                <a:srgbClr val="FFFFFF"/>
              </a:solidFill>
            </a:endParaRPr>
          </a:p>
          <a:p>
            <a:pPr algn="ctr"/>
            <a:r>
              <a:rPr lang="en-US" sz="1900" dirty="0">
                <a:solidFill>
                  <a:srgbClr val="FFFFFF"/>
                </a:solidFill>
              </a:rPr>
              <a:t>GOV. PAUL HAMILTON CHAPTER</a:t>
            </a:r>
          </a:p>
          <a:p>
            <a:pPr algn="ctr"/>
            <a:r>
              <a:rPr lang="en-US" sz="2100" dirty="0">
                <a:solidFill>
                  <a:srgbClr val="FFFFFF"/>
                </a:solidFill>
              </a:rPr>
              <a:t>SOUTH CAROLINA SOCIETY, SONS OF THE AMERICAN REOLUTION</a:t>
            </a:r>
          </a:p>
          <a:p>
            <a:pPr algn="ctr"/>
            <a:endParaRPr lang="en-US" dirty="0">
              <a:solidFill>
                <a:srgbClr val="FFFFFF"/>
              </a:solidFill>
            </a:endParaRPr>
          </a:p>
          <a:p>
            <a:pPr algn="ctr"/>
            <a:endParaRPr lang="en-US" dirty="0">
              <a:solidFill>
                <a:srgbClr val="FFFFFF"/>
              </a:solidFill>
            </a:endParaRPr>
          </a:p>
        </p:txBody>
      </p:sp>
      <p:cxnSp>
        <p:nvCxnSpPr>
          <p:cNvPr id="33" name="Straight Connector 10">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08809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4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4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400"/>
                                        <p:tgtEl>
                                          <p:spTgt spid="3">
                                            <p:txEl>
                                              <p:pRg st="6" end="6"/>
                                            </p:txEl>
                                          </p:spTgt>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3ADE6660-B50C-429C-82AA-82CE8B93E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183" y="905933"/>
            <a:ext cx="6719637" cy="5039728"/>
          </a:xfrm>
          <a:prstGeom prst="rect">
            <a:avLst/>
          </a:prstGeom>
        </p:spPr>
      </p:pic>
    </p:spTree>
    <p:extLst>
      <p:ext uri="{BB962C8B-B14F-4D97-AF65-F5344CB8AC3E}">
        <p14:creationId xmlns:p14="http://schemas.microsoft.com/office/powerpoint/2010/main" val="2522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074BE1-BDCB-4DD5-8D4B-DE31BC23E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67" y="0"/>
            <a:ext cx="4724400" cy="5705475"/>
          </a:xfrm>
          <a:prstGeom prst="rect">
            <a:avLst/>
          </a:prstGeom>
        </p:spPr>
      </p:pic>
      <p:sp>
        <p:nvSpPr>
          <p:cNvPr id="4" name="Title 3">
            <a:extLst>
              <a:ext uri="{FF2B5EF4-FFF2-40B4-BE49-F238E27FC236}">
                <a16:creationId xmlns:a16="http://schemas.microsoft.com/office/drawing/2014/main" id="{840FD813-0DCB-4D4B-A772-AC7DC1FF8213}"/>
              </a:ext>
            </a:extLst>
          </p:cNvPr>
          <p:cNvSpPr>
            <a:spLocks noGrp="1"/>
          </p:cNvSpPr>
          <p:nvPr>
            <p:ph type="title"/>
          </p:nvPr>
        </p:nvSpPr>
        <p:spPr>
          <a:xfrm>
            <a:off x="958646" y="-163618"/>
            <a:ext cx="10692580" cy="2120900"/>
          </a:xfrm>
        </p:spPr>
        <p:txBody>
          <a:bodyPr>
            <a:normAutofit/>
          </a:bodyPr>
          <a:lstStyle/>
          <a:p>
            <a:r>
              <a:rPr lang="en-US" dirty="0"/>
              <a:t>					</a:t>
            </a:r>
            <a:r>
              <a:rPr lang="en-US" sz="4000" b="1" dirty="0"/>
              <a:t>GOV. PAUL HAMILTON</a:t>
            </a:r>
            <a:br>
              <a:rPr lang="en-US" sz="3200" dirty="0"/>
            </a:br>
            <a:br>
              <a:rPr lang="en-US" sz="3200" dirty="0"/>
            </a:br>
            <a:r>
              <a:rPr lang="en-US" sz="3200" dirty="0"/>
              <a:t>					</a:t>
            </a:r>
            <a:r>
              <a:rPr lang="en-US" sz="3100" b="1" dirty="0"/>
              <a:t>We honor him because</a:t>
            </a:r>
            <a:r>
              <a:rPr lang="en-US" sz="3200" dirty="0"/>
              <a:t>:</a:t>
            </a:r>
          </a:p>
        </p:txBody>
      </p:sp>
      <p:sp>
        <p:nvSpPr>
          <p:cNvPr id="5" name="Content Placeholder 4">
            <a:extLst>
              <a:ext uri="{FF2B5EF4-FFF2-40B4-BE49-F238E27FC236}">
                <a16:creationId xmlns:a16="http://schemas.microsoft.com/office/drawing/2014/main" id="{B3DC8DB7-EB7F-4F44-A524-84990A401AE4}"/>
              </a:ext>
            </a:extLst>
          </p:cNvPr>
          <p:cNvSpPr>
            <a:spLocks noGrp="1"/>
          </p:cNvSpPr>
          <p:nvPr>
            <p:ph sz="half" idx="1"/>
          </p:nvPr>
        </p:nvSpPr>
        <p:spPr>
          <a:xfrm>
            <a:off x="194868" y="5088194"/>
            <a:ext cx="4878578" cy="780899"/>
          </a:xfrm>
        </p:spPr>
        <p:txBody>
          <a:bodyPr>
            <a:normAutofit fontScale="85000" lnSpcReduction="20000"/>
          </a:bodyPr>
          <a:lstStyle/>
          <a:p>
            <a:endParaRPr lang="en-US" dirty="0"/>
          </a:p>
        </p:txBody>
      </p:sp>
      <p:sp>
        <p:nvSpPr>
          <p:cNvPr id="6" name="Content Placeholder 5">
            <a:extLst>
              <a:ext uri="{FF2B5EF4-FFF2-40B4-BE49-F238E27FC236}">
                <a16:creationId xmlns:a16="http://schemas.microsoft.com/office/drawing/2014/main" id="{09142CE1-D397-4048-AC89-53599FC09687}"/>
              </a:ext>
            </a:extLst>
          </p:cNvPr>
          <p:cNvSpPr>
            <a:spLocks noGrp="1"/>
          </p:cNvSpPr>
          <p:nvPr>
            <p:ph sz="half" idx="2"/>
          </p:nvPr>
        </p:nvSpPr>
        <p:spPr>
          <a:xfrm>
            <a:off x="5633884" y="2120900"/>
            <a:ext cx="6120581" cy="3748193"/>
          </a:xfrm>
        </p:spPr>
        <p:txBody>
          <a:bodyPr>
            <a:normAutofit fontScale="85000" lnSpcReduction="20000"/>
          </a:bodyPr>
          <a:lstStyle/>
          <a:p>
            <a:pPr>
              <a:buFont typeface="Wingdings" panose="05000000000000000000" pitchFamily="2" charset="2"/>
              <a:buChar char="§"/>
            </a:pPr>
            <a:r>
              <a:rPr lang="en-US" dirty="0"/>
              <a:t>He was a battle-proven Patriot!</a:t>
            </a:r>
          </a:p>
          <a:p>
            <a:pPr>
              <a:buFont typeface="Wingdings" panose="05000000000000000000" pitchFamily="2" charset="2"/>
              <a:buChar char="§"/>
            </a:pPr>
            <a:r>
              <a:rPr lang="en-US" dirty="0"/>
              <a:t>He was a South Carolina Lowcountry landowner and planter;</a:t>
            </a:r>
          </a:p>
          <a:p>
            <a:pPr>
              <a:buFont typeface="Wingdings" panose="05000000000000000000" pitchFamily="2" charset="2"/>
              <a:buChar char="§"/>
            </a:pPr>
            <a:r>
              <a:rPr lang="en-US" dirty="0"/>
              <a:t>He was a successful politician after the Revolutionary War who rose from justice of the peace, tax collector and parish commissioner to the State Legislature, and served as  Comptroller of Finance, where he greatly improved the financial system;</a:t>
            </a:r>
          </a:p>
          <a:p>
            <a:pPr>
              <a:buFont typeface="Wingdings" panose="05000000000000000000" pitchFamily="2" charset="2"/>
              <a:buChar char="§"/>
            </a:pPr>
            <a:r>
              <a:rPr lang="en-US" dirty="0"/>
              <a:t>He was a member of the SC delegation that ratified the Constitution;</a:t>
            </a:r>
          </a:p>
          <a:p>
            <a:pPr>
              <a:buFont typeface="Wingdings" panose="05000000000000000000" pitchFamily="2" charset="2"/>
              <a:buChar char="§"/>
            </a:pPr>
            <a:r>
              <a:rPr lang="en-US" dirty="0"/>
              <a:t>He was the elected  Governor of SC by the Legislature; and,</a:t>
            </a:r>
          </a:p>
          <a:p>
            <a:pPr>
              <a:buFont typeface="Wingdings" panose="05000000000000000000" pitchFamily="2" charset="2"/>
              <a:buChar char="§"/>
            </a:pPr>
            <a:r>
              <a:rPr lang="en-US" dirty="0"/>
              <a:t>He served as the third Secretary of the Navy.</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424075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9B294C-0052-4A4D-9A3D-F76A174201EE}"/>
              </a:ext>
            </a:extLst>
          </p:cNvPr>
          <p:cNvSpPr txBox="1"/>
          <p:nvPr/>
        </p:nvSpPr>
        <p:spPr>
          <a:xfrm>
            <a:off x="1097280" y="286603"/>
            <a:ext cx="10058400" cy="145075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spc="-50">
                <a:solidFill>
                  <a:schemeClr val="tx1">
                    <a:lumMod val="75000"/>
                    <a:lumOff val="25000"/>
                  </a:schemeClr>
                </a:solidFill>
                <a:latin typeface="+mj-lt"/>
                <a:ea typeface="+mj-ea"/>
                <a:cs typeface="+mj-cs"/>
              </a:rPr>
              <a:t>PAUL HAMILTON</a:t>
            </a:r>
          </a:p>
        </p:txBody>
      </p:sp>
      <p:cxnSp>
        <p:nvCxnSpPr>
          <p:cNvPr id="26"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EB268B3-E35A-490D-B2E1-6DF79157980B}"/>
              </a:ext>
            </a:extLst>
          </p:cNvPr>
          <p:cNvSpPr txBox="1"/>
          <p:nvPr/>
        </p:nvSpPr>
        <p:spPr>
          <a:xfrm>
            <a:off x="1097280" y="2108201"/>
            <a:ext cx="6437367" cy="3760891"/>
          </a:xfrm>
          <a:prstGeom prst="rect">
            <a:avLst/>
          </a:prstGeom>
        </p:spPr>
        <p:txBody>
          <a:bodyPr vert="horz" lIns="0" tIns="45720" rIns="0" bIns="45720" rtlCol="0">
            <a:normAutofit lnSpcReduction="10000"/>
          </a:bodyPr>
          <a:lstStyle/>
          <a:p>
            <a:pPr marL="274320" indent="-285750">
              <a:lnSpc>
                <a:spcPct val="90000"/>
              </a:lnSpc>
              <a:spcAft>
                <a:spcPts val="600"/>
              </a:spcAft>
              <a:buFont typeface="Calibri" panose="020F0502020204030204" pitchFamily="34" charset="0"/>
              <a:buChar char="•"/>
            </a:pPr>
            <a:r>
              <a:rPr lang="en-US" sz="1700" dirty="0">
                <a:solidFill>
                  <a:schemeClr val="tx1">
                    <a:lumMod val="75000"/>
                    <a:lumOff val="25000"/>
                  </a:schemeClr>
                </a:solidFill>
              </a:rPr>
              <a:t>Born:  Oct. 16, 1762 in </a:t>
            </a:r>
            <a:r>
              <a:rPr lang="en-US" sz="1700" dirty="0" err="1">
                <a:solidFill>
                  <a:schemeClr val="tx1">
                    <a:lumMod val="75000"/>
                    <a:lumOff val="25000"/>
                  </a:schemeClr>
                </a:solidFill>
              </a:rPr>
              <a:t>Willtown</a:t>
            </a:r>
            <a:r>
              <a:rPr lang="en-US" sz="1700" dirty="0">
                <a:solidFill>
                  <a:schemeClr val="tx1">
                    <a:lumMod val="75000"/>
                    <a:lumOff val="25000"/>
                  </a:schemeClr>
                </a:solidFill>
              </a:rPr>
              <a:t>, St. Paul’s Parish, SC ,the only surviving son of Archibald and Rebecca Branford Hamilton;</a:t>
            </a:r>
          </a:p>
          <a:p>
            <a:pPr>
              <a:lnSpc>
                <a:spcPct val="90000"/>
              </a:lnSpc>
              <a:spcAft>
                <a:spcPts val="600"/>
              </a:spcAft>
              <a:buFont typeface="Calibri" panose="020F0502020204030204" pitchFamily="34" charset="0"/>
            </a:pPr>
            <a:endParaRPr lang="en-US" sz="1700" dirty="0">
              <a:solidFill>
                <a:schemeClr val="tx1">
                  <a:lumMod val="75000"/>
                  <a:lumOff val="25000"/>
                </a:schemeClr>
              </a:solidFill>
            </a:endParaRPr>
          </a:p>
          <a:p>
            <a:pPr marL="274320" indent="-285750">
              <a:lnSpc>
                <a:spcPct val="90000"/>
              </a:lnSpc>
              <a:spcAft>
                <a:spcPts val="600"/>
              </a:spcAft>
              <a:buFont typeface="Calibri" panose="020F0502020204030204" pitchFamily="34" charset="0"/>
              <a:buChar char="•"/>
            </a:pPr>
            <a:r>
              <a:rPr lang="en-US" sz="1700" dirty="0">
                <a:solidFill>
                  <a:schemeClr val="tx1">
                    <a:lumMod val="75000"/>
                    <a:lumOff val="25000"/>
                  </a:schemeClr>
                </a:solidFill>
              </a:rPr>
              <a:t>Was educated by a private tutor in Charleston until 1778 when he, reportedly, left for lack of funds and volunteered at the age of 16 for the South Carolina Militia.</a:t>
            </a:r>
          </a:p>
          <a:p>
            <a:pPr>
              <a:lnSpc>
                <a:spcPct val="90000"/>
              </a:lnSpc>
              <a:spcAft>
                <a:spcPts val="600"/>
              </a:spcAft>
              <a:buFont typeface="Calibri" panose="020F0502020204030204" pitchFamily="34" charset="0"/>
            </a:pPr>
            <a:endParaRPr lang="en-US" sz="1700" dirty="0">
              <a:solidFill>
                <a:schemeClr val="tx1">
                  <a:lumMod val="75000"/>
                  <a:lumOff val="25000"/>
                </a:schemeClr>
              </a:solidFill>
            </a:endParaRPr>
          </a:p>
          <a:p>
            <a:pPr marL="274320" indent="-285750">
              <a:lnSpc>
                <a:spcPct val="90000"/>
              </a:lnSpc>
              <a:spcAft>
                <a:spcPts val="600"/>
              </a:spcAft>
              <a:buFont typeface="Calibri" panose="020F0502020204030204" pitchFamily="34" charset="0"/>
              <a:buChar char="•"/>
            </a:pPr>
            <a:r>
              <a:rPr lang="en-US" sz="1700" dirty="0">
                <a:solidFill>
                  <a:schemeClr val="tx1">
                    <a:lumMod val="75000"/>
                    <a:lumOff val="25000"/>
                  </a:schemeClr>
                </a:solidFill>
              </a:rPr>
              <a:t>Young Hamilton served at the siege of Savannah (Sept – Oct. 1779) and the Battle of Camden (Aug. 1780).</a:t>
            </a:r>
          </a:p>
          <a:p>
            <a:pPr marL="274320" indent="-285750">
              <a:lnSpc>
                <a:spcPct val="90000"/>
              </a:lnSpc>
              <a:spcAft>
                <a:spcPts val="600"/>
              </a:spcAft>
              <a:buFont typeface="Calibri" panose="020F0502020204030204" pitchFamily="34" charset="0"/>
              <a:buChar char="•"/>
            </a:pPr>
            <a:endParaRPr lang="en-US" sz="1700" dirty="0">
              <a:solidFill>
                <a:schemeClr val="tx1">
                  <a:lumMod val="75000"/>
                  <a:lumOff val="25000"/>
                </a:schemeClr>
              </a:solidFill>
            </a:endParaRPr>
          </a:p>
          <a:p>
            <a:pPr marL="274320" indent="-285750">
              <a:lnSpc>
                <a:spcPct val="90000"/>
              </a:lnSpc>
              <a:spcAft>
                <a:spcPts val="600"/>
              </a:spcAft>
              <a:buFont typeface="Calibri" panose="020F0502020204030204" pitchFamily="34" charset="0"/>
              <a:buChar char="•"/>
            </a:pPr>
            <a:r>
              <a:rPr lang="en-US" sz="1700" dirty="0">
                <a:solidFill>
                  <a:schemeClr val="tx1">
                    <a:lumMod val="75000"/>
                    <a:lumOff val="25000"/>
                  </a:schemeClr>
                </a:solidFill>
              </a:rPr>
              <a:t>He later served with Gen. Francis Marion and under William Harden during the capture of Fort Balfour (April 13, 1781).</a:t>
            </a:r>
          </a:p>
          <a:p>
            <a:pPr marL="274320" indent="-285750">
              <a:lnSpc>
                <a:spcPct val="90000"/>
              </a:lnSpc>
              <a:spcAft>
                <a:spcPts val="600"/>
              </a:spcAft>
              <a:buFont typeface="Calibri" panose="020F0502020204030204" pitchFamily="34" charset="0"/>
              <a:buChar char="•"/>
            </a:pPr>
            <a:endParaRPr lang="en-US" sz="1700" dirty="0">
              <a:solidFill>
                <a:schemeClr val="tx1">
                  <a:lumMod val="75000"/>
                  <a:lumOff val="25000"/>
                </a:schemeClr>
              </a:solidFill>
            </a:endParaRPr>
          </a:p>
          <a:p>
            <a:pPr marL="285750" indent="-285750">
              <a:lnSpc>
                <a:spcPct val="90000"/>
              </a:lnSpc>
              <a:spcAft>
                <a:spcPts val="600"/>
              </a:spcAft>
              <a:buFont typeface="Calibri" panose="020F0502020204030204" pitchFamily="34" charset="0"/>
              <a:buChar char="•"/>
            </a:pPr>
            <a:endParaRPr lang="en-US" sz="1700" dirty="0">
              <a:solidFill>
                <a:schemeClr val="tx1">
                  <a:lumMod val="75000"/>
                  <a:lumOff val="25000"/>
                </a:schemeClr>
              </a:solidFill>
            </a:endParaRPr>
          </a:p>
        </p:txBody>
      </p:sp>
      <p:pic>
        <p:nvPicPr>
          <p:cNvPr id="4" name="Picture 3">
            <a:extLst>
              <a:ext uri="{FF2B5EF4-FFF2-40B4-BE49-F238E27FC236}">
                <a16:creationId xmlns:a16="http://schemas.microsoft.com/office/drawing/2014/main" id="{2F1758D1-FE08-4C0A-A9D6-4ECCCB36F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959" y="2108200"/>
            <a:ext cx="3112137" cy="3760891"/>
          </a:xfrm>
          <a:prstGeom prst="rect">
            <a:avLst/>
          </a:prstGeom>
        </p:spPr>
      </p:pic>
      <p:sp>
        <p:nvSpPr>
          <p:cNvPr id="27" name="Rectangle 20">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169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A041C9AE-9908-4E51-83DF-D55D47E87198}"/>
              </a:ext>
            </a:extLst>
          </p:cNvPr>
          <p:cNvPicPr>
            <a:picLocks noChangeAspect="1"/>
          </p:cNvPicPr>
          <p:nvPr/>
        </p:nvPicPr>
        <p:blipFill rotWithShape="1">
          <a:blip r:embed="rId2">
            <a:extLst>
              <a:ext uri="{28A0092B-C50C-407E-A947-70E740481C1C}">
                <a14:useLocalDpi xmlns:a14="http://schemas.microsoft.com/office/drawing/2010/main" val="0"/>
              </a:ext>
            </a:extLst>
          </a:blip>
          <a:srcRect t="20800" r="1" b="47560"/>
          <a:stretch/>
        </p:blipFill>
        <p:spPr>
          <a:xfrm>
            <a:off x="586854" y="1199065"/>
            <a:ext cx="10364494" cy="5513860"/>
          </a:xfrm>
          <a:prstGeom prst="rect">
            <a:avLst/>
          </a:prstGeom>
        </p:spPr>
      </p:pic>
      <p:sp>
        <p:nvSpPr>
          <p:cNvPr id="4" name="TextBox 3">
            <a:extLst>
              <a:ext uri="{FF2B5EF4-FFF2-40B4-BE49-F238E27FC236}">
                <a16:creationId xmlns:a16="http://schemas.microsoft.com/office/drawing/2014/main" id="{6E6B5C3B-C7D4-49E4-B839-830520EA03D8}"/>
              </a:ext>
            </a:extLst>
          </p:cNvPr>
          <p:cNvSpPr txBox="1"/>
          <p:nvPr/>
        </p:nvSpPr>
        <p:spPr>
          <a:xfrm>
            <a:off x="586854" y="363440"/>
            <a:ext cx="10122089" cy="677108"/>
          </a:xfrm>
          <a:prstGeom prst="rect">
            <a:avLst/>
          </a:prstGeom>
          <a:noFill/>
        </p:spPr>
        <p:txBody>
          <a:bodyPr wrap="square" rtlCol="0">
            <a:spAutoFit/>
          </a:bodyPr>
          <a:lstStyle/>
          <a:p>
            <a:r>
              <a:rPr lang="en-US" sz="2000" b="1" dirty="0"/>
              <a:t>The Parishes of South Carolina</a:t>
            </a:r>
          </a:p>
          <a:p>
            <a:r>
              <a:rPr lang="en-US" dirty="0"/>
              <a:t>Paul Hamilton was born in </a:t>
            </a:r>
            <a:r>
              <a:rPr lang="en-US" dirty="0" err="1"/>
              <a:t>Willtown</a:t>
            </a:r>
            <a:r>
              <a:rPr lang="en-US" dirty="0"/>
              <a:t>, St. Paul’s Parish, in 1762</a:t>
            </a:r>
          </a:p>
        </p:txBody>
      </p:sp>
    </p:spTree>
    <p:extLst>
      <p:ext uri="{BB962C8B-B14F-4D97-AF65-F5344CB8AC3E}">
        <p14:creationId xmlns:p14="http://schemas.microsoft.com/office/powerpoint/2010/main" val="25359648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2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25">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FF877751-BB74-457F-9049-0A0A41965F26}"/>
              </a:ext>
            </a:extLst>
          </p:cNvPr>
          <p:cNvPicPr>
            <a:picLocks noChangeAspect="1"/>
          </p:cNvPicPr>
          <p:nvPr/>
        </p:nvPicPr>
        <p:blipFill rotWithShape="1">
          <a:blip r:embed="rId2">
            <a:extLst>
              <a:ext uri="{28A0092B-C50C-407E-A947-70E740481C1C}">
                <a14:useLocalDpi xmlns:a14="http://schemas.microsoft.com/office/drawing/2010/main" val="0"/>
              </a:ext>
            </a:extLst>
          </a:blip>
          <a:srcRect t="2852" r="1" b="18537"/>
          <a:stretch/>
        </p:blipFill>
        <p:spPr>
          <a:xfrm>
            <a:off x="20" y="10"/>
            <a:ext cx="5242882" cy="6400784"/>
          </a:xfrm>
          <a:prstGeom prst="rect">
            <a:avLst/>
          </a:prstGeom>
        </p:spPr>
      </p:pic>
      <p:cxnSp>
        <p:nvCxnSpPr>
          <p:cNvPr id="35"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42B64DA-5D49-4765-8D33-AC9A6999A6C6}"/>
              </a:ext>
            </a:extLst>
          </p:cNvPr>
          <p:cNvSpPr txBox="1"/>
          <p:nvPr/>
        </p:nvSpPr>
        <p:spPr>
          <a:xfrm>
            <a:off x="5791200" y="2108202"/>
            <a:ext cx="6076950" cy="2831946"/>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b="1" dirty="0" err="1">
                <a:solidFill>
                  <a:schemeClr val="tx1">
                    <a:lumMod val="75000"/>
                    <a:lumOff val="25000"/>
                  </a:schemeClr>
                </a:solidFill>
              </a:rPr>
              <a:t>Willtown</a:t>
            </a:r>
            <a:r>
              <a:rPr lang="en-US" b="1" dirty="0">
                <a:solidFill>
                  <a:schemeClr val="tx1">
                    <a:lumMod val="75000"/>
                    <a:lumOff val="25000"/>
                  </a:schemeClr>
                </a:solidFill>
              </a:rPr>
              <a:t>, SC</a:t>
            </a:r>
          </a:p>
          <a:p>
            <a:pPr>
              <a:spcAft>
                <a:spcPts val="600"/>
              </a:spcAft>
              <a:buFont typeface="Calibri" panose="020F0502020204030204" pitchFamily="34" charset="0"/>
            </a:pPr>
            <a:r>
              <a:rPr lang="en-US" b="1" dirty="0">
                <a:solidFill>
                  <a:schemeClr val="tx1">
                    <a:lumMod val="75000"/>
                    <a:lumOff val="25000"/>
                  </a:schemeClr>
                </a:solidFill>
              </a:rPr>
              <a:t>(aka Wilton and New London)</a:t>
            </a:r>
          </a:p>
          <a:p>
            <a:pPr>
              <a:spcAft>
                <a:spcPts val="600"/>
              </a:spcAft>
              <a:buFont typeface="Calibri" panose="020F0502020204030204" pitchFamily="34" charset="0"/>
            </a:pPr>
            <a:endParaRPr lang="en-US" b="1" dirty="0">
              <a:solidFill>
                <a:schemeClr val="tx1">
                  <a:lumMod val="75000"/>
                  <a:lumOff val="25000"/>
                </a:schemeClr>
              </a:solidFill>
            </a:endParaRPr>
          </a:p>
          <a:p>
            <a:pPr>
              <a:spcAft>
                <a:spcPts val="600"/>
              </a:spcAft>
              <a:buFont typeface="Calibri" panose="020F0502020204030204" pitchFamily="34" charset="0"/>
            </a:pPr>
            <a:r>
              <a:rPr lang="en-US" dirty="0">
                <a:solidFill>
                  <a:schemeClr val="tx1">
                    <a:lumMod val="75000"/>
                    <a:lumOff val="25000"/>
                  </a:schemeClr>
                </a:solidFill>
              </a:rPr>
              <a:t>Located on the S. Edisto River in Charleston Co., it is an historic settlement founded in 1704 that served as a local government center and regional commercial center.+</a:t>
            </a:r>
          </a:p>
        </p:txBody>
      </p:sp>
      <p:sp>
        <p:nvSpPr>
          <p:cNvPr id="36" name="Rectangle 29">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745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DBEAB-2A4B-4275-8BD3-A698E75A5902}"/>
              </a:ext>
            </a:extLst>
          </p:cNvPr>
          <p:cNvSpPr txBox="1"/>
          <p:nvPr/>
        </p:nvSpPr>
        <p:spPr>
          <a:xfrm>
            <a:off x="1097280" y="286603"/>
            <a:ext cx="10058400" cy="145075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spc="-50" dirty="0">
                <a:solidFill>
                  <a:schemeClr val="tx1">
                    <a:lumMod val="75000"/>
                    <a:lumOff val="25000"/>
                  </a:schemeClr>
                </a:solidFill>
                <a:latin typeface="+mj-lt"/>
                <a:ea typeface="+mj-ea"/>
                <a:cs typeface="+mj-cs"/>
              </a:rPr>
              <a:t>PAUL HAMILTON - PLANTER</a:t>
            </a:r>
          </a:p>
        </p:txBody>
      </p:sp>
      <p:sp>
        <p:nvSpPr>
          <p:cNvPr id="5" name="TextBox 4">
            <a:extLst>
              <a:ext uri="{FF2B5EF4-FFF2-40B4-BE49-F238E27FC236}">
                <a16:creationId xmlns:a16="http://schemas.microsoft.com/office/drawing/2014/main" id="{AEA0FDB7-A975-4566-B83B-736E28FFC43A}"/>
              </a:ext>
            </a:extLst>
          </p:cNvPr>
          <p:cNvSpPr txBox="1"/>
          <p:nvPr/>
        </p:nvSpPr>
        <p:spPr>
          <a:xfrm>
            <a:off x="1097280" y="2108201"/>
            <a:ext cx="6437367" cy="3760891"/>
          </a:xfrm>
          <a:prstGeom prst="rect">
            <a:avLst/>
          </a:prstGeom>
        </p:spPr>
        <p:txBody>
          <a:bodyPr vert="horz" lIns="0" tIns="45720" rIns="0" bIns="45720" rtlCol="0">
            <a:normAutofit/>
          </a:bodyPr>
          <a:lstStyle/>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Paul Hamilton inherited his father's lands in St. Paul’s Parish but initially cultivated indigo on Edisto Island during 1782 and  1783.</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He had moved back to St. Paul’s by 1788 and cultivated rice. Tax records indicate he owned 1,602 acres and 36 slaves.</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From land grants made after 1786 he added 828 acres along the Edisto River and 447 acres along the Little Salkehatchie.</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By 1790, however, he had sold his St. Paul’s property and established himself on a leased plantation in the adjacent Parish of St. Bartholomew where census records listed 47 slaves in residence.</a:t>
            </a:r>
          </a:p>
          <a:p>
            <a:pPr>
              <a:lnSpc>
                <a:spcPct val="90000"/>
              </a:lnSpc>
              <a:spcAft>
                <a:spcPts val="600"/>
              </a:spcAft>
            </a:pPr>
            <a:endParaRPr lang="en-US" dirty="0">
              <a:solidFill>
                <a:schemeClr val="tx1">
                  <a:lumMod val="75000"/>
                  <a:lumOff val="25000"/>
                </a:schemeClr>
              </a:solidFill>
            </a:endParaRPr>
          </a:p>
        </p:txBody>
      </p:sp>
      <p:pic>
        <p:nvPicPr>
          <p:cNvPr id="4" name="Picture 3" descr="A person in a suit&#10;&#10;Description automatically generated with low confidence">
            <a:extLst>
              <a:ext uri="{FF2B5EF4-FFF2-40B4-BE49-F238E27FC236}">
                <a16:creationId xmlns:a16="http://schemas.microsoft.com/office/drawing/2014/main" id="{DF5FA149-A7DA-4A92-BAC4-441701A6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959" y="2108200"/>
            <a:ext cx="3112137" cy="3760891"/>
          </a:xfrm>
          <a:prstGeom prst="rect">
            <a:avLst/>
          </a:prstGeom>
        </p:spPr>
      </p:pic>
    </p:spTree>
    <p:extLst>
      <p:ext uri="{BB962C8B-B14F-4D97-AF65-F5344CB8AC3E}">
        <p14:creationId xmlns:p14="http://schemas.microsoft.com/office/powerpoint/2010/main" val="121211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F4DBEAB-2A4B-4275-8BD3-A698E75A5902}"/>
              </a:ext>
            </a:extLst>
          </p:cNvPr>
          <p:cNvSpPr txBox="1"/>
          <p:nvPr/>
        </p:nvSpPr>
        <p:spPr>
          <a:xfrm>
            <a:off x="1097280" y="286603"/>
            <a:ext cx="10058400" cy="145075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spc="-50">
                <a:solidFill>
                  <a:schemeClr val="tx1">
                    <a:lumMod val="75000"/>
                    <a:lumOff val="25000"/>
                  </a:schemeClr>
                </a:solidFill>
                <a:latin typeface="+mj-lt"/>
                <a:ea typeface="+mj-ea"/>
                <a:cs typeface="+mj-cs"/>
              </a:rPr>
              <a:t>PAUL HAMILTON - POLITITIAN</a:t>
            </a:r>
          </a:p>
        </p:txBody>
      </p:sp>
      <p:cxnSp>
        <p:nvCxnSpPr>
          <p:cNvPr id="16" name="Straight Connector 15">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EA0FDB7-A975-4566-B83B-736E28FFC43A}"/>
              </a:ext>
            </a:extLst>
          </p:cNvPr>
          <p:cNvSpPr txBox="1"/>
          <p:nvPr/>
        </p:nvSpPr>
        <p:spPr>
          <a:xfrm>
            <a:off x="1097280" y="2108201"/>
            <a:ext cx="6437367" cy="3760891"/>
          </a:xfrm>
          <a:prstGeom prst="rect">
            <a:avLst/>
          </a:prstGeom>
        </p:spPr>
        <p:txBody>
          <a:bodyPr vert="horz" lIns="0" tIns="45720" rIns="0" bIns="45720" rtlCol="0">
            <a:normAutofit lnSpcReduction="10000"/>
          </a:bodyPr>
          <a:lstStyle/>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Hamilton was elected to the SC House of Representatives – St. Paul’s Parish and served from 1785 through 1786; </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 House of Representatives – St. Bartholomew's Parish in 1788;</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The SC State Senate – St. Bartholomew’s  - 1794 – 1799 (through the  11</a:t>
            </a:r>
            <a:r>
              <a:rPr lang="en-US" baseline="30000" dirty="0">
                <a:solidFill>
                  <a:schemeClr val="tx1">
                    <a:lumMod val="75000"/>
                    <a:lumOff val="25000"/>
                  </a:schemeClr>
                </a:solidFill>
              </a:rPr>
              <a:t>th</a:t>
            </a:r>
            <a:r>
              <a:rPr lang="en-US" dirty="0">
                <a:solidFill>
                  <a:schemeClr val="tx1">
                    <a:lumMod val="75000"/>
                    <a:lumOff val="25000"/>
                  </a:schemeClr>
                </a:solidFill>
              </a:rPr>
              <a:t> thru 13</a:t>
            </a:r>
            <a:r>
              <a:rPr lang="en-US" baseline="30000" dirty="0">
                <a:solidFill>
                  <a:schemeClr val="tx1">
                    <a:lumMod val="75000"/>
                    <a:lumOff val="25000"/>
                  </a:schemeClr>
                </a:solidFill>
              </a:rPr>
              <a:t>th</a:t>
            </a:r>
            <a:r>
              <a:rPr lang="en-US" dirty="0">
                <a:solidFill>
                  <a:schemeClr val="tx1">
                    <a:lumMod val="75000"/>
                    <a:lumOff val="25000"/>
                  </a:schemeClr>
                </a:solidFill>
              </a:rPr>
              <a:t> General Assemblies) and again during the 18</a:t>
            </a:r>
            <a:r>
              <a:rPr lang="en-US" baseline="30000" dirty="0">
                <a:solidFill>
                  <a:schemeClr val="tx1">
                    <a:lumMod val="75000"/>
                    <a:lumOff val="25000"/>
                  </a:schemeClr>
                </a:solidFill>
              </a:rPr>
              <a:t>th</a:t>
            </a:r>
            <a:r>
              <a:rPr lang="en-US" dirty="0">
                <a:solidFill>
                  <a:schemeClr val="tx1">
                    <a:lumMod val="75000"/>
                    <a:lumOff val="25000"/>
                  </a:schemeClr>
                </a:solidFill>
              </a:rPr>
              <a:t> Assembly (1808-1809), serving as Chairman, Committee of Public Accounts;</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Comptroller of Finance – 5-Mar-1800 - Dec. 1804, and greatly improved the State’s financial system.</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Governor: 10-Dec-1804 – during which he advocated for military preparedness through improvements to state militia laws and coastal defenses. He also called for penal code revision and a ban on Atlantic slave trade.</a:t>
            </a:r>
          </a:p>
        </p:txBody>
      </p:sp>
      <p:pic>
        <p:nvPicPr>
          <p:cNvPr id="4" name="Picture 3" descr="A person in a suit&#10;&#10;Description automatically generated with low confidence">
            <a:extLst>
              <a:ext uri="{FF2B5EF4-FFF2-40B4-BE49-F238E27FC236}">
                <a16:creationId xmlns:a16="http://schemas.microsoft.com/office/drawing/2014/main" id="{DF5FA149-A7DA-4A92-BAC4-441701A6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959" y="2108200"/>
            <a:ext cx="3112137" cy="3760891"/>
          </a:xfrm>
          <a:prstGeom prst="rect">
            <a:avLst/>
          </a:prstGeom>
        </p:spPr>
      </p:pic>
      <p:sp>
        <p:nvSpPr>
          <p:cNvPr id="18" name="Rectangle 17">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917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DBEAB-2A4B-4275-8BD3-A698E75A5902}"/>
              </a:ext>
            </a:extLst>
          </p:cNvPr>
          <p:cNvSpPr txBox="1"/>
          <p:nvPr/>
        </p:nvSpPr>
        <p:spPr>
          <a:xfrm>
            <a:off x="1097280" y="286603"/>
            <a:ext cx="10058400" cy="145075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spc="-50" dirty="0">
                <a:solidFill>
                  <a:schemeClr val="tx1">
                    <a:lumMod val="75000"/>
                    <a:lumOff val="25000"/>
                  </a:schemeClr>
                </a:solidFill>
                <a:latin typeface="+mj-lt"/>
                <a:ea typeface="+mj-ea"/>
                <a:cs typeface="+mj-cs"/>
              </a:rPr>
              <a:t>PAUL HAMILTON</a:t>
            </a:r>
          </a:p>
          <a:p>
            <a:pPr>
              <a:lnSpc>
                <a:spcPct val="90000"/>
              </a:lnSpc>
              <a:spcBef>
                <a:spcPct val="0"/>
              </a:spcBef>
              <a:spcAft>
                <a:spcPts val="600"/>
              </a:spcAft>
            </a:pPr>
            <a:r>
              <a:rPr lang="en-US" sz="2800" b="1" spc="-50" dirty="0">
                <a:solidFill>
                  <a:schemeClr val="tx1">
                    <a:lumMod val="75000"/>
                    <a:lumOff val="25000"/>
                  </a:schemeClr>
                </a:solidFill>
                <a:latin typeface="+mj-lt"/>
                <a:ea typeface="+mj-ea"/>
                <a:cs typeface="+mj-cs"/>
              </a:rPr>
              <a:t>SECRETARY OF THE NAVY</a:t>
            </a:r>
          </a:p>
        </p:txBody>
      </p:sp>
      <p:sp>
        <p:nvSpPr>
          <p:cNvPr id="5" name="TextBox 4">
            <a:extLst>
              <a:ext uri="{FF2B5EF4-FFF2-40B4-BE49-F238E27FC236}">
                <a16:creationId xmlns:a16="http://schemas.microsoft.com/office/drawing/2014/main" id="{AEA0FDB7-A975-4566-B83B-736E28FFC43A}"/>
              </a:ext>
            </a:extLst>
          </p:cNvPr>
          <p:cNvSpPr txBox="1"/>
          <p:nvPr/>
        </p:nvSpPr>
        <p:spPr>
          <a:xfrm>
            <a:off x="1097280" y="2108201"/>
            <a:ext cx="6437367" cy="3760891"/>
          </a:xfrm>
          <a:prstGeom prst="rect">
            <a:avLst/>
          </a:prstGeom>
        </p:spPr>
        <p:txBody>
          <a:bodyPr vert="horz" lIns="0" tIns="45720" rIns="0" bIns="45720" rtlCol="0">
            <a:normAutofit fontScale="92500" lnSpcReduction="20000"/>
          </a:bodyPr>
          <a:lstStyle/>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President James Madison appointed Hamilton as 3</a:t>
            </a:r>
            <a:r>
              <a:rPr lang="en-US" baseline="30000" dirty="0">
                <a:solidFill>
                  <a:schemeClr val="tx1">
                    <a:lumMod val="75000"/>
                    <a:lumOff val="25000"/>
                  </a:schemeClr>
                </a:solidFill>
              </a:rPr>
              <a:t>rd</a:t>
            </a:r>
            <a:r>
              <a:rPr lang="en-US" dirty="0">
                <a:solidFill>
                  <a:schemeClr val="tx1">
                    <a:lumMod val="75000"/>
                    <a:lumOff val="25000"/>
                  </a:schemeClr>
                </a:solidFill>
              </a:rPr>
              <a:t> Secretary of the Navy on 15-May-1809 to geographically balance his administration.</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Hamilton advocated for increased naval preparedness by building new ships and increasing coastal fortifications;</a:t>
            </a: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Supported the Naval Hospitals Act of 1811, which established naval hospitals, though none were </a:t>
            </a:r>
            <a:r>
              <a:rPr lang="en-US">
                <a:solidFill>
                  <a:schemeClr val="tx1">
                    <a:lumMod val="75000"/>
                    <a:lumOff val="25000"/>
                  </a:schemeClr>
                </a:solidFill>
              </a:rPr>
              <a:t>constructed until years later; and,</a:t>
            </a:r>
            <a:endParaRPr lang="en-US" dirty="0">
              <a:solidFill>
                <a:schemeClr val="tx1">
                  <a:lumMod val="75000"/>
                  <a:lumOff val="25000"/>
                </a:schemeClr>
              </a:solidFill>
            </a:endParaRPr>
          </a:p>
          <a:p>
            <a:pPr marL="285750" indent="-285750">
              <a:lnSpc>
                <a:spcPct val="90000"/>
              </a:lnSpc>
              <a:spcAft>
                <a:spcPts val="600"/>
              </a:spcAft>
              <a:buFont typeface="Calibri" panose="020F0502020204030204" pitchFamily="34" charset="0"/>
              <a:buChar char="•"/>
            </a:pPr>
            <a:r>
              <a:rPr lang="en-US" dirty="0">
                <a:solidFill>
                  <a:schemeClr val="tx1">
                    <a:lumMod val="75000"/>
                    <a:lumOff val="25000"/>
                  </a:schemeClr>
                </a:solidFill>
              </a:rPr>
              <a:t>Encouraged the development of steam engine warships.</a:t>
            </a:r>
          </a:p>
          <a:p>
            <a:pPr marL="285750" indent="-285750">
              <a:lnSpc>
                <a:spcPct val="90000"/>
              </a:lnSpc>
              <a:spcAft>
                <a:spcPts val="600"/>
              </a:spcAft>
              <a:buFont typeface="Calibri" panose="020F0502020204030204" pitchFamily="34" charset="0"/>
              <a:buChar char="•"/>
            </a:pPr>
            <a:endParaRPr lang="en-US" dirty="0">
              <a:solidFill>
                <a:schemeClr val="tx1">
                  <a:lumMod val="75000"/>
                  <a:lumOff val="25000"/>
                </a:schemeClr>
              </a:solidFill>
            </a:endParaRPr>
          </a:p>
          <a:p>
            <a:pPr>
              <a:lnSpc>
                <a:spcPct val="90000"/>
              </a:lnSpc>
              <a:spcAft>
                <a:spcPts val="600"/>
              </a:spcAft>
            </a:pPr>
            <a:r>
              <a:rPr lang="en-US" dirty="0">
                <a:solidFill>
                  <a:schemeClr val="tx1">
                    <a:lumMod val="75000"/>
                    <a:lumOff val="25000"/>
                  </a:schemeClr>
                </a:solidFill>
              </a:rPr>
              <a:t>While he was dismissed by Pres. Madison and his term as Secretary deemed controversial, three Navy ships have been named in honor of Secretary of the Navy Paul Hamilton:  the USS Paul Hamilton (DD-307) – 1920-1931; USS Paul Hamilton (DD-590) – 1943-1970; and the USS Paul Hamilton (DDG-60) – 1995-Present.</a:t>
            </a:r>
          </a:p>
        </p:txBody>
      </p:sp>
      <p:pic>
        <p:nvPicPr>
          <p:cNvPr id="4" name="Picture 3" descr="A person in a suit&#10;&#10;Description automatically generated with low confidence">
            <a:extLst>
              <a:ext uri="{FF2B5EF4-FFF2-40B4-BE49-F238E27FC236}">
                <a16:creationId xmlns:a16="http://schemas.microsoft.com/office/drawing/2014/main" id="{DF5FA149-A7DA-4A92-BAC4-441701A6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959" y="2108200"/>
            <a:ext cx="3112137" cy="3760891"/>
          </a:xfrm>
          <a:prstGeom prst="rect">
            <a:avLst/>
          </a:prstGeom>
        </p:spPr>
      </p:pic>
    </p:spTree>
    <p:extLst>
      <p:ext uri="{BB962C8B-B14F-4D97-AF65-F5344CB8AC3E}">
        <p14:creationId xmlns:p14="http://schemas.microsoft.com/office/powerpoint/2010/main" val="409523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ip, water, watercraft, sky&#10;&#10;Description automatically generated">
            <a:extLst>
              <a:ext uri="{FF2B5EF4-FFF2-40B4-BE49-F238E27FC236}">
                <a16:creationId xmlns:a16="http://schemas.microsoft.com/office/drawing/2014/main" id="{4ECC9CC7-8614-4D84-8BFE-BF58C4F66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175" y="1228299"/>
            <a:ext cx="4800527" cy="3783197"/>
          </a:xfrm>
          <a:prstGeom prst="rect">
            <a:avLst/>
          </a:prstGeom>
        </p:spPr>
      </p:pic>
      <p:sp>
        <p:nvSpPr>
          <p:cNvPr id="2" name="TextBox 1">
            <a:extLst>
              <a:ext uri="{FF2B5EF4-FFF2-40B4-BE49-F238E27FC236}">
                <a16:creationId xmlns:a16="http://schemas.microsoft.com/office/drawing/2014/main" id="{E61736D5-76FD-42B9-8BC7-A1580702286B}"/>
              </a:ext>
            </a:extLst>
          </p:cNvPr>
          <p:cNvSpPr txBox="1"/>
          <p:nvPr/>
        </p:nvSpPr>
        <p:spPr>
          <a:xfrm flipH="1">
            <a:off x="734832" y="967409"/>
            <a:ext cx="4558994" cy="738664"/>
          </a:xfrm>
          <a:prstGeom prst="rect">
            <a:avLst/>
          </a:prstGeom>
          <a:noFill/>
        </p:spPr>
        <p:txBody>
          <a:bodyPr wrap="square" rtlCol="0">
            <a:spAutoFit/>
          </a:bodyPr>
          <a:lstStyle/>
          <a:p>
            <a:r>
              <a:rPr lang="en-US" sz="2400" b="1" dirty="0"/>
              <a:t>USS Paul Hamilton (DDG-60)</a:t>
            </a:r>
          </a:p>
          <a:p>
            <a:r>
              <a:rPr lang="en-US" dirty="0"/>
              <a:t>Commissioned 1995</a:t>
            </a:r>
          </a:p>
        </p:txBody>
      </p:sp>
    </p:spTree>
    <p:extLst>
      <p:ext uri="{BB962C8B-B14F-4D97-AF65-F5344CB8AC3E}">
        <p14:creationId xmlns:p14="http://schemas.microsoft.com/office/powerpoint/2010/main" val="2606035946"/>
      </p:ext>
    </p:extLst>
  </p:cSld>
  <p:clrMapOvr>
    <a:masterClrMapping/>
  </p:clrMapOvr>
</p:sld>
</file>

<file path=ppt/theme/theme1.xml><?xml version="1.0" encoding="utf-8"?>
<a:theme xmlns:a="http://schemas.openxmlformats.org/drawingml/2006/main" name="RetrospectVTI">
  <a:themeElements>
    <a:clrScheme name="AnalogousFromLightSeed_2SEEDS">
      <a:dk1>
        <a:srgbClr val="000000"/>
      </a:dk1>
      <a:lt1>
        <a:srgbClr val="FFFFFF"/>
      </a:lt1>
      <a:dk2>
        <a:srgbClr val="313820"/>
      </a:dk2>
      <a:lt2>
        <a:srgbClr val="E2E8E8"/>
      </a:lt2>
      <a:accent1>
        <a:srgbClr val="BA827F"/>
      </a:accent1>
      <a:accent2>
        <a:srgbClr val="C696A8"/>
      </a:accent2>
      <a:accent3>
        <a:srgbClr val="BC9E83"/>
      </a:accent3>
      <a:accent4>
        <a:srgbClr val="7BA9B4"/>
      </a:accent4>
      <a:accent5>
        <a:srgbClr val="91A5C4"/>
      </a:accent5>
      <a:accent6>
        <a:srgbClr val="807FBA"/>
      </a:accent6>
      <a:hlink>
        <a:srgbClr val="578D90"/>
      </a:hlink>
      <a:folHlink>
        <a:srgbClr val="7F7F7F"/>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701</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Sagona Book</vt:lpstr>
      <vt:lpstr>Sagona ExtraLight</vt:lpstr>
      <vt:lpstr>Wingdings</vt:lpstr>
      <vt:lpstr>RetrospectVTI</vt:lpstr>
      <vt:lpstr>GOV. PAUL HAMILTON</vt:lpstr>
      <vt:lpstr>     GOV. PAUL HAMILTON       We honor him because: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 PAUL HAMILTON</dc:title>
  <dc:creator>Randy Atkins</dc:creator>
  <cp:lastModifiedBy>Randy Atkins</cp:lastModifiedBy>
  <cp:revision>52</cp:revision>
  <cp:lastPrinted>2021-03-29T02:11:29Z</cp:lastPrinted>
  <dcterms:created xsi:type="dcterms:W3CDTF">2021-03-17T00:57:07Z</dcterms:created>
  <dcterms:modified xsi:type="dcterms:W3CDTF">2021-03-29T02:11:42Z</dcterms:modified>
</cp:coreProperties>
</file>